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364" r:id="rId3"/>
    <p:sldId id="365" r:id="rId4"/>
    <p:sldId id="380" r:id="rId6"/>
    <p:sldId id="379" r:id="rId7"/>
    <p:sldId id="367" r:id="rId8"/>
    <p:sldId id="368" r:id="rId9"/>
    <p:sldId id="369" r:id="rId10"/>
    <p:sldId id="370" r:id="rId11"/>
    <p:sldId id="371" r:id="rId12"/>
    <p:sldId id="343" r:id="rId13"/>
    <p:sldId id="306" r:id="rId14"/>
    <p:sldId id="280" r:id="rId15"/>
    <p:sldId id="372" r:id="rId16"/>
    <p:sldId id="344" r:id="rId17"/>
    <p:sldId id="345" r:id="rId18"/>
    <p:sldId id="373" r:id="rId19"/>
    <p:sldId id="332" r:id="rId20"/>
    <p:sldId id="346" r:id="rId21"/>
    <p:sldId id="347" r:id="rId22"/>
    <p:sldId id="375" r:id="rId23"/>
    <p:sldId id="376" r:id="rId24"/>
    <p:sldId id="35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366"/>
    <a:srgbClr val="616A6D"/>
    <a:srgbClr val="96788A"/>
    <a:srgbClr val="F5EFEF"/>
    <a:srgbClr val="F9F5F5"/>
    <a:srgbClr val="FABEBB"/>
    <a:srgbClr val="D0BAB5"/>
    <a:srgbClr val="DCB3B3"/>
    <a:srgbClr val="FDFDF9"/>
    <a:srgbClr val="FD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5065" autoAdjust="0"/>
  </p:normalViewPr>
  <p:slideViewPr>
    <p:cSldViewPr snapToGrid="0" showGuides="1">
      <p:cViewPr varScale="1">
        <p:scale>
          <a:sx n="99" d="100"/>
          <a:sy n="99" d="100"/>
        </p:scale>
        <p:origin x="1046" y="77"/>
      </p:cViewPr>
      <p:guideLst>
        <p:guide orient="horz" pos="1995"/>
        <p:guide pos="1174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392A-C105-4710-8001-B3A67B059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2076-D047-429E-A09B-4DB35F59F1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EE1567A1-7AD5-42DF-97CC-D5DA309A03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r="20022" b="87625"/>
          <a:stretch>
            <a:fillRect/>
          </a:stretch>
        </p:blipFill>
        <p:spPr>
          <a:xfrm>
            <a:off x="297977" y="0"/>
            <a:ext cx="7775325" cy="9144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57629" y="203200"/>
            <a:ext cx="8628743" cy="4738913"/>
          </a:xfrm>
          <a:prstGeom prst="rect">
            <a:avLst/>
          </a:prstGeom>
          <a:noFill/>
          <a:ln w="19050">
            <a:solidFill>
              <a:srgbClr val="A1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51972" y="297543"/>
            <a:ext cx="8440057" cy="4551021"/>
          </a:xfrm>
          <a:prstGeom prst="rect">
            <a:avLst/>
          </a:prstGeom>
          <a:noFill/>
          <a:ln w="9525">
            <a:solidFill>
              <a:srgbClr val="A1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9" r="80392"/>
          <a:stretch>
            <a:fillRect/>
          </a:stretch>
        </p:blipFill>
        <p:spPr>
          <a:xfrm flipH="1" flipV="1">
            <a:off x="7073153" y="0"/>
            <a:ext cx="2070847" cy="18818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85708"/>
          <a:stretch>
            <a:fillRect/>
          </a:stretch>
        </p:blipFill>
        <p:spPr>
          <a:xfrm>
            <a:off x="283864" y="4229100"/>
            <a:ext cx="7382105" cy="914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7" b="70608"/>
          <a:stretch>
            <a:fillRect/>
          </a:stretch>
        </p:blipFill>
        <p:spPr>
          <a:xfrm>
            <a:off x="0" y="-2"/>
            <a:ext cx="2008094" cy="182772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7" b="70608"/>
          <a:stretch>
            <a:fillRect/>
          </a:stretch>
        </p:blipFill>
        <p:spPr>
          <a:xfrm flipH="1" flipV="1">
            <a:off x="6974541" y="3168903"/>
            <a:ext cx="2169458" cy="19745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9" r="80392"/>
          <a:stretch>
            <a:fillRect/>
          </a:stretch>
        </p:blipFill>
        <p:spPr>
          <a:xfrm>
            <a:off x="0" y="3774859"/>
            <a:ext cx="1506071" cy="1368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r="20022" b="87625"/>
          <a:stretch>
            <a:fillRect/>
          </a:stretch>
        </p:blipFill>
        <p:spPr>
          <a:xfrm>
            <a:off x="914400" y="-2"/>
            <a:ext cx="7308783" cy="85953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57629" y="203200"/>
            <a:ext cx="8628743" cy="4738913"/>
          </a:xfrm>
          <a:prstGeom prst="rect">
            <a:avLst/>
          </a:prstGeom>
          <a:noFill/>
          <a:ln w="19050">
            <a:solidFill>
              <a:srgbClr val="A1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51972" y="297543"/>
            <a:ext cx="8440057" cy="4551021"/>
          </a:xfrm>
          <a:prstGeom prst="rect">
            <a:avLst/>
          </a:prstGeom>
          <a:noFill/>
          <a:ln w="9525">
            <a:solidFill>
              <a:srgbClr val="A1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9" r="80392"/>
          <a:stretch>
            <a:fillRect/>
          </a:stretch>
        </p:blipFill>
        <p:spPr>
          <a:xfrm flipH="1" flipV="1">
            <a:off x="7914176" y="0"/>
            <a:ext cx="1229822" cy="1117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85708"/>
          <a:stretch>
            <a:fillRect/>
          </a:stretch>
        </p:blipFill>
        <p:spPr>
          <a:xfrm>
            <a:off x="283864" y="4229100"/>
            <a:ext cx="7382105" cy="914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7" b="70608"/>
          <a:stretch>
            <a:fillRect/>
          </a:stretch>
        </p:blipFill>
        <p:spPr>
          <a:xfrm>
            <a:off x="0" y="-1"/>
            <a:ext cx="1516806" cy="13805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7" b="70608"/>
          <a:stretch>
            <a:fillRect/>
          </a:stretch>
        </p:blipFill>
        <p:spPr>
          <a:xfrm flipH="1" flipV="1">
            <a:off x="7403121" y="3558987"/>
            <a:ext cx="1740878" cy="15845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9" r="80392"/>
          <a:stretch>
            <a:fillRect/>
          </a:stretch>
        </p:blipFill>
        <p:spPr>
          <a:xfrm>
            <a:off x="1" y="3944471"/>
            <a:ext cx="1319428" cy="1199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59486" y="1290921"/>
            <a:ext cx="722503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96788A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UNIT 8 (CONT.)</a:t>
            </a:r>
            <a:endParaRPr lang="en-US" sz="3600">
              <a:solidFill>
                <a:srgbClr val="96788A"/>
              </a:solidFill>
              <a:latin typeface="Arial Black" panose="020B0A04020102020204" charset="0"/>
              <a:ea typeface="+mj-ea"/>
              <a:cs typeface="Arial Black" panose="020B0A04020102020204" charset="0"/>
            </a:endParaRPr>
          </a:p>
          <a:p>
            <a:pPr algn="ctr"/>
            <a:r>
              <a:rPr lang="en-US" sz="3600">
                <a:solidFill>
                  <a:srgbClr val="96788A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THE STORY OF MY VILLAGE</a:t>
            </a:r>
            <a:endParaRPr lang="en-US" sz="3600">
              <a:solidFill>
                <a:srgbClr val="96788A"/>
              </a:solidFill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776513" y="1364680"/>
            <a:ext cx="533383" cy="533383"/>
          </a:xfrm>
          <a:prstGeom prst="ellipse">
            <a:avLst/>
          </a:prstGeom>
          <a:solidFill>
            <a:srgbClr val="96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776514" y="2025406"/>
            <a:ext cx="533383" cy="533383"/>
          </a:xfrm>
          <a:prstGeom prst="ellipse">
            <a:avLst/>
          </a:prstGeom>
          <a:solidFill>
            <a:srgbClr val="DC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776515" y="2686132"/>
            <a:ext cx="533383" cy="533383"/>
          </a:xfrm>
          <a:prstGeom prst="ellipse">
            <a:avLst/>
          </a:prstGeom>
          <a:solidFill>
            <a:srgbClr val="616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776516" y="3346858"/>
            <a:ext cx="533383" cy="533383"/>
          </a:xfrm>
          <a:prstGeom prst="ellipse">
            <a:avLst/>
          </a:prstGeom>
          <a:solidFill>
            <a:srgbClr val="D0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776517" y="4007584"/>
            <a:ext cx="533383" cy="533383"/>
          </a:xfrm>
          <a:prstGeom prst="ellipse">
            <a:avLst/>
          </a:prstGeom>
          <a:solidFill>
            <a:srgbClr val="FAB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2707958" y="2736056"/>
            <a:ext cx="3728561" cy="533400"/>
          </a:xfrm>
          <a:prstGeom prst="roundRect">
            <a:avLst>
              <a:gd name="adj" fmla="val 50000"/>
            </a:avLst>
          </a:prstGeom>
          <a:solidFill>
            <a:srgbClr val="DC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+mj-ea"/>
                <a:ea typeface="+mj-ea"/>
              </a:rPr>
              <a:t>E. LANGUAGE FOCUS</a:t>
            </a:r>
            <a:endParaRPr lang="en-US" sz="24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/>
          </p:cNvSpPr>
          <p:nvPr>
            <p:ph sz="half" idx="2"/>
          </p:nvPr>
        </p:nvSpPr>
        <p:spPr>
          <a:xfrm>
            <a:off x="1481455" y="725805"/>
            <a:ext cx="6317615" cy="2266950"/>
          </a:xfrm>
        </p:spPr>
        <p:txBody>
          <a:bodyPr vert="horz" wrap="square" lIns="91440" tIns="45720" rIns="91440" bIns="45720" anchor="t" anchorCtr="0">
            <a:normAutofit lnSpcReduction="10000"/>
          </a:bodyPr>
          <a:p>
            <a:pPr eaLnBrk="1" hangingPunct="1"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sz="2800" dirty="0">
                <a:solidFill>
                  <a:srgbClr val="FF0000"/>
                </a:solidFill>
              </a:rPr>
              <a:t>c. Pronoun changes:</a:t>
            </a:r>
            <a:endParaRPr sz="2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sz="2000" dirty="0"/>
              <a:t>Direct speech     </a:t>
            </a:r>
            <a:r>
              <a:rPr lang="en-US" sz="2000" dirty="0"/>
              <a:t>	</a:t>
            </a:r>
            <a:r>
              <a:rPr sz="2000" dirty="0"/>
              <a:t>Reported speech</a:t>
            </a:r>
            <a:endParaRPr sz="2000" dirty="0"/>
          </a:p>
          <a:p>
            <a:pPr marL="0" indent="0" eaLnBrk="1" hangingPunct="1"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sz="2800" b="1" dirty="0"/>
              <a:t>1st  (I/ We ) </a:t>
            </a:r>
            <a:r>
              <a:rPr lang="en-US" sz="2800" b="1" dirty="0"/>
              <a:t>	</a:t>
            </a:r>
            <a:r>
              <a:rPr sz="2800" b="1" dirty="0">
                <a:sym typeface="Wingdings" panose="05000000000000000000" pitchFamily="2" charset="2"/>
              </a:rPr>
              <a:t> </a:t>
            </a:r>
            <a:r>
              <a:rPr sz="2800" b="1" dirty="0"/>
              <a:t>S </a:t>
            </a:r>
            <a:endParaRPr sz="2800" b="1" dirty="0"/>
          </a:p>
          <a:p>
            <a:pPr marL="0" indent="0" eaLnBrk="1" hangingPunct="1"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sz="2800" b="1" dirty="0"/>
              <a:t>2nd  ( you)  </a:t>
            </a:r>
            <a:r>
              <a:rPr lang="en-US" sz="2800" b="1" dirty="0"/>
              <a:t>	</a:t>
            </a:r>
            <a:r>
              <a:rPr sz="2800" b="1" dirty="0">
                <a:sym typeface="Wingdings" panose="05000000000000000000" pitchFamily="2" charset="2"/>
              </a:rPr>
              <a:t></a:t>
            </a:r>
            <a:r>
              <a:rPr sz="2800" b="1" dirty="0"/>
              <a:t>  O</a:t>
            </a:r>
            <a:endParaRPr sz="2800" b="1" dirty="0"/>
          </a:p>
          <a:p>
            <a:pPr marL="0" indent="0" eaLnBrk="1" hangingPunct="1"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r>
              <a:rPr sz="2800" b="1" dirty="0"/>
              <a:t>3rd  </a:t>
            </a:r>
            <a:r>
              <a:rPr lang="en-US" sz="2800" b="1" dirty="0"/>
              <a:t>			</a:t>
            </a:r>
            <a:r>
              <a:rPr sz="2800" b="1" dirty="0">
                <a:sym typeface="Wingdings" panose="05000000000000000000" pitchFamily="2" charset="2"/>
              </a:rPr>
              <a:t> giữ ng</a:t>
            </a:r>
            <a:r>
              <a:rPr lang="en-US" sz="2800" b="1" dirty="0">
                <a:sym typeface="Wingdings" panose="05000000000000000000" pitchFamily="2" charset="2"/>
              </a:rPr>
              <a:t>u</a:t>
            </a:r>
            <a:r>
              <a:rPr sz="2800" b="1" dirty="0">
                <a:sym typeface="Wingdings" panose="05000000000000000000" pitchFamily="2" charset="2"/>
              </a:rPr>
              <a:t>yên</a:t>
            </a:r>
            <a:r>
              <a:rPr sz="2400" dirty="0"/>
              <a:t> 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34160" y="410845"/>
            <a:ext cx="3397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z="2400" dirty="0">
                <a:solidFill>
                  <a:srgbClr val="FF0066"/>
                </a:solidFill>
                <a:sym typeface="+mn-ea"/>
              </a:rPr>
              <a:t>e. Time and place changes</a:t>
            </a:r>
            <a:endParaRPr lang="en-US" sz="2400" dirty="0">
              <a:solidFill>
                <a:srgbClr val="FF0066"/>
              </a:solidFill>
              <a:sym typeface="+mn-ea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364490" y="871220"/>
          <a:ext cx="8293100" cy="341376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3287395"/>
                <a:gridCol w="5005705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/>
                        <a:t>Direct speech</a:t>
                      </a:r>
                      <a:endParaRPr lang="en-US" sz="20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/>
                        <a:t>Reported speech</a:t>
                      </a:r>
                      <a:endParaRPr lang="en-US" sz="20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today/ tonight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that day/that night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yesterday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 day before/the previous day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last month/ night …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 month before/the previous month/night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tomorrow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 following day/the next day/the day after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this month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that month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 day before yesterday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two days before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 day after tomorrow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two day after/in two days’time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next month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 month after/the following month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here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there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2438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now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then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ago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before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this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that 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these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/>
                        <a:t>those</a:t>
                      </a:r>
                      <a:endParaRPr lang="en-US" sz="1600"/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48920" y="833120"/>
            <a:ext cx="8646160" cy="3476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sz="2000" b="1" u="sng">
                <a:solidFill>
                  <a:srgbClr val="616A6D"/>
                </a:solidFill>
              </a:rPr>
              <a:t>Exercise 1. Report these statements, using the verbs suggested.</a:t>
            </a:r>
            <a:endParaRPr lang="en-US" sz="2000" b="1" u="sng">
              <a:solidFill>
                <a:srgbClr val="616A6D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/>
              <a:t>1. “Our lives have changed a lot thanks to the knowledge our children brought home.”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An old farmer said ________________________________________.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2. “I’m going to Ho Chi Minh City soon.”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She said ________________________________________________.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3. “The film will be interesting.”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I thought _______________________________________________.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4. “I can’t help you because I have too much to do.”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She said ________________________________________________.</a:t>
            </a:r>
            <a:endParaRPr lang="en-US" sz="2000"/>
          </a:p>
        </p:txBody>
      </p:sp>
      <p:sp>
        <p:nvSpPr>
          <p:cNvPr id="54281" name="Text Box 9"/>
          <p:cNvSpPr txBox="1"/>
          <p:nvPr/>
        </p:nvSpPr>
        <p:spPr>
          <a:xfrm>
            <a:off x="1353820" y="3167380"/>
            <a:ext cx="54260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the film would be interesting</a:t>
            </a:r>
            <a:endParaRPr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5" name="Text Box 9"/>
          <p:cNvSpPr txBox="1"/>
          <p:nvPr/>
        </p:nvSpPr>
        <p:spPr>
          <a:xfrm>
            <a:off x="-353060" y="3832860"/>
            <a:ext cx="8839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                   she couldn’t help me because she had to</a:t>
            </a: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o</a:t>
            </a:r>
            <a:r>
              <a:rPr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 much to do</a:t>
            </a:r>
            <a:endParaRPr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2234565" y="1456055"/>
            <a:ext cx="66605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their lives had changed a lot thanks to the knowledge their children had brought home</a:t>
            </a:r>
            <a:endParaRPr lang="en-US"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1353185" y="2501900"/>
            <a:ext cx="54260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she was going to Ho Chi Minh City soon</a:t>
            </a:r>
            <a:endParaRPr lang="en-US"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530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61950" y="833120"/>
            <a:ext cx="8420100" cy="34766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sz="2000" b="1" u="sng">
                <a:solidFill>
                  <a:srgbClr val="616A6D"/>
                </a:solidFill>
              </a:rPr>
              <a:t>Exercise 1. Report these statements, using the verbs suggested.</a:t>
            </a:r>
            <a:endParaRPr lang="en-US" sz="2000" b="1" u="sng">
              <a:solidFill>
                <a:srgbClr val="616A6D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>
                <a:sym typeface="+mn-ea"/>
              </a:rPr>
              <a:t>5. “Anne has written Jim a letter.”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>
                <a:sym typeface="+mn-ea"/>
              </a:rPr>
              <a:t>Rick told me ____________________________________________.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>
                <a:sym typeface="+mn-ea"/>
              </a:rPr>
              <a:t>6. “It took me three hours to get here because the roads were muddy and slippery.”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>
                <a:sym typeface="+mn-ea"/>
              </a:rPr>
              <a:t>He told me ______________________________________________.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7. “I think it’s a crazy idea. It won’t work.”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She said ________________________________________________.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8. “Breakfast is served between 7:00 and 9:00.”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/>
              <a:t>He announced ___________________________________________.</a:t>
            </a:r>
            <a:endParaRPr lang="en-US" sz="2000"/>
          </a:p>
        </p:txBody>
      </p:sp>
      <p:sp>
        <p:nvSpPr>
          <p:cNvPr id="56329" name="Text Box 9"/>
          <p:cNvSpPr txBox="1"/>
          <p:nvPr/>
        </p:nvSpPr>
        <p:spPr>
          <a:xfrm>
            <a:off x="1803400" y="1498600"/>
            <a:ext cx="5867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Anne had written Jim a letter</a:t>
            </a:r>
            <a:endParaRPr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9"/>
          <p:cNvSpPr txBox="1"/>
          <p:nvPr/>
        </p:nvSpPr>
        <p:spPr>
          <a:xfrm>
            <a:off x="1637665" y="2138045"/>
            <a:ext cx="71443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it had taken him three hours to get there because the roads had been muddy and slippery</a:t>
            </a:r>
            <a:endParaRPr lang="en-US"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1215390" y="3166110"/>
            <a:ext cx="77622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she thought it was a crazy idea and that it wouldn’t work</a:t>
            </a:r>
            <a:endParaRPr lang="en-US"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2002790" y="3849370"/>
            <a:ext cx="6705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FF"/>
                </a:solidFill>
                <a:latin typeface="Times New Roman" panose="02020603050405020304" pitchFamily="18" charset="0"/>
              </a:rPr>
              <a:t>breakfast was served between 7:00 and 9:00</a:t>
            </a:r>
            <a:endParaRPr lang="en-US" sz="2400" b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296545" y="1113790"/>
            <a:ext cx="8425815" cy="453072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1. Jack ________ me that he was enjoying his new class.</a:t>
            </a:r>
            <a:endParaRPr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2. Tom ________ it was a nice restaurant, but I didn’t like it very much.</a:t>
            </a:r>
            <a:endParaRPr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3. The doctor _________ that I would have to rest for at least one week.</a:t>
            </a:r>
            <a:endParaRPr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4. My aunt __________ us that she wouldn’t be able to come the next weekend.</a:t>
            </a:r>
            <a:endParaRPr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5. At the meeting the teacher _________ about the problems our school had.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2532" name="Rectangle 5"/>
          <p:cNvSpPr/>
          <p:nvPr/>
        </p:nvSpPr>
        <p:spPr>
          <a:xfrm>
            <a:off x="296545" y="510540"/>
            <a:ext cx="84918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2000" b="1" dirty="0">
                <a:latin typeface="Arial" panose="020B0604020202020204" pitchFamily="34" charset="0"/>
              </a:rPr>
              <a:t>Exercise 2. Complete the sentences, using the correct form of say, tell, and talk.</a:t>
            </a:r>
            <a:endParaRPr sz="2000" b="1" dirty="0">
              <a:latin typeface="Arial" panose="020B0604020202020204" pitchFamily="34" charset="0"/>
            </a:endParaRPr>
          </a:p>
        </p:txBody>
      </p:sp>
      <p:sp>
        <p:nvSpPr>
          <p:cNvPr id="39942" name="Text Box 6"/>
          <p:cNvSpPr txBox="1"/>
          <p:nvPr/>
        </p:nvSpPr>
        <p:spPr>
          <a:xfrm>
            <a:off x="1531620" y="1117600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told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39943" name="Text Box 7"/>
          <p:cNvSpPr txBox="1"/>
          <p:nvPr/>
        </p:nvSpPr>
        <p:spPr>
          <a:xfrm>
            <a:off x="1524000" y="1545908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said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39944" name="Text Box 8"/>
          <p:cNvSpPr txBox="1"/>
          <p:nvPr/>
        </p:nvSpPr>
        <p:spPr>
          <a:xfrm>
            <a:off x="2461260" y="2287270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said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2257425" y="3035618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told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4138930" y="3805555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talked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39947" name="Line 11"/>
          <p:cNvSpPr/>
          <p:nvPr/>
        </p:nvSpPr>
        <p:spPr>
          <a:xfrm flipV="1">
            <a:off x="2613660" y="1470660"/>
            <a:ext cx="376555" cy="825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8" name="Text Box 12"/>
          <p:cNvSpPr txBox="1"/>
          <p:nvPr/>
        </p:nvSpPr>
        <p:spPr>
          <a:xfrm>
            <a:off x="2573655" y="75057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008000"/>
                </a:solidFill>
                <a:latin typeface="Arial" panose="020B0604020202020204" pitchFamily="34" charset="0"/>
              </a:rPr>
              <a:t>o</a:t>
            </a:r>
            <a:endParaRPr sz="32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39949" name="Line 13"/>
          <p:cNvSpPr/>
          <p:nvPr/>
        </p:nvSpPr>
        <p:spPr>
          <a:xfrm>
            <a:off x="2573655" y="1932305"/>
            <a:ext cx="2885440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0" name="Text Box 14"/>
          <p:cNvSpPr txBox="1"/>
          <p:nvPr/>
        </p:nvSpPr>
        <p:spPr>
          <a:xfrm>
            <a:off x="3276600" y="1879283"/>
            <a:ext cx="2819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008000"/>
                </a:solidFill>
                <a:latin typeface="Arial" panose="020B0604020202020204" pitchFamily="34" charset="0"/>
              </a:rPr>
              <a:t>clause</a:t>
            </a:r>
            <a:endParaRPr sz="20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39951" name="Line 15"/>
          <p:cNvSpPr/>
          <p:nvPr/>
        </p:nvSpPr>
        <p:spPr>
          <a:xfrm>
            <a:off x="3509010" y="2647950"/>
            <a:ext cx="533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2" name="Line 16"/>
          <p:cNvSpPr/>
          <p:nvPr/>
        </p:nvSpPr>
        <p:spPr>
          <a:xfrm>
            <a:off x="3398520" y="3406775"/>
            <a:ext cx="253365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3" name="Text Box 17"/>
          <p:cNvSpPr txBox="1"/>
          <p:nvPr/>
        </p:nvSpPr>
        <p:spPr>
          <a:xfrm>
            <a:off x="3335020" y="3256280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rgbClr val="008000"/>
                </a:solidFill>
                <a:latin typeface="Arial" panose="020B0604020202020204" pitchFamily="34" charset="0"/>
              </a:rPr>
              <a:t>o</a:t>
            </a:r>
            <a:endParaRPr sz="32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39954" name="Line 18"/>
          <p:cNvSpPr/>
          <p:nvPr/>
        </p:nvSpPr>
        <p:spPr>
          <a:xfrm>
            <a:off x="5389880" y="4172585"/>
            <a:ext cx="720725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  <p:bldP spid="39945" grpId="0"/>
      <p:bldP spid="39946" grpId="0"/>
      <p:bldP spid="39948" grpId="0"/>
      <p:bldP spid="39950" grpId="0"/>
      <p:bldP spid="399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money-ngheonhuthangHuy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15290" y="857885"/>
            <a:ext cx="4038600" cy="3028950"/>
          </a:xfrm>
        </p:spPr>
      </p:pic>
      <p:pic>
        <p:nvPicPr>
          <p:cNvPr id="40974" name="Picture 14" descr="BMW-3-Series-328i-2007-Car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63110" y="857885"/>
            <a:ext cx="4114800" cy="3200400"/>
          </a:xfrm>
        </p:spPr>
      </p:pic>
      <p:sp>
        <p:nvSpPr>
          <p:cNvPr id="40977" name="Text Box 17"/>
          <p:cNvSpPr txBox="1"/>
          <p:nvPr/>
        </p:nvSpPr>
        <p:spPr>
          <a:xfrm>
            <a:off x="940435" y="4057968"/>
            <a:ext cx="6400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</a:rPr>
              <a:t>If I have money, I will buy a car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</a:endParaRPr>
          </a:p>
        </p:txBody>
      </p:sp>
      <p:sp>
        <p:nvSpPr>
          <p:cNvPr id="40979" name="Text Box 19"/>
          <p:cNvSpPr txBox="1"/>
          <p:nvPr/>
        </p:nvSpPr>
        <p:spPr>
          <a:xfrm>
            <a:off x="1527810" y="4057968"/>
            <a:ext cx="1752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8000"/>
                </a:solidFill>
                <a:latin typeface="Arial" panose="020B0604020202020204" pitchFamily="34" charset="0"/>
              </a:rPr>
              <a:t>have</a:t>
            </a:r>
            <a:endParaRPr sz="32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40980" name="Text Box 20"/>
          <p:cNvSpPr txBox="1"/>
          <p:nvPr/>
        </p:nvSpPr>
        <p:spPr>
          <a:xfrm>
            <a:off x="4293870" y="4057968"/>
            <a:ext cx="1752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8000"/>
                </a:solidFill>
                <a:latin typeface="Arial" panose="020B0604020202020204" pitchFamily="34" charset="0"/>
              </a:rPr>
              <a:t>will buy</a:t>
            </a:r>
            <a:endParaRPr sz="32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/>
      <p:bldP spid="40979" grpId="0"/>
      <p:bldP spid="409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372745" y="312420"/>
            <a:ext cx="8477885" cy="45548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>
            <a:normAutofit lnSpcReduction="10000"/>
          </a:bodyPr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b="1" u="sng" dirty="0">
                <a:solidFill>
                  <a:srgbClr val="AA9366"/>
                </a:solidFill>
                <a:latin typeface="Times New Roman" panose="02020603050405020304" pitchFamily="18" charset="0"/>
              </a:rPr>
              <a:t>II. Conditional sentence type 1:</a:t>
            </a:r>
            <a:endParaRPr sz="2400" b="1" u="sng" dirty="0">
              <a:solidFill>
                <a:srgbClr val="AA9366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a. Form</a:t>
            </a:r>
            <a:r>
              <a:rPr sz="2400" dirty="0">
                <a:latin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   </a:t>
            </a:r>
            <a:r>
              <a:rPr sz="2400" i="1" u="sng" dirty="0">
                <a:latin typeface="Times New Roman" panose="02020603050405020304" pitchFamily="18" charset="0"/>
              </a:rPr>
              <a:t>If clause:</a:t>
            </a:r>
            <a:r>
              <a:rPr sz="2400" dirty="0">
                <a:latin typeface="Times New Roman" panose="02020603050405020304" pitchFamily="18" charset="0"/>
              </a:rPr>
              <a:t> simple present tense </a:t>
            </a:r>
            <a:r>
              <a:rPr sz="2400" b="1" dirty="0">
                <a:latin typeface="Times New Roman" panose="02020603050405020304" pitchFamily="18" charset="0"/>
              </a:rPr>
              <a:t>( V</a:t>
            </a:r>
            <a:r>
              <a:rPr sz="2400" b="1" baseline="-25000" dirty="0">
                <a:latin typeface="Times New Roman" panose="02020603050405020304" pitchFamily="18" charset="0"/>
              </a:rPr>
              <a:t>1(s/es</a:t>
            </a:r>
            <a:r>
              <a:rPr sz="2400" b="1" dirty="0">
                <a:latin typeface="Times New Roman" panose="02020603050405020304" pitchFamily="18" charset="0"/>
              </a:rPr>
              <a:t>)</a:t>
            </a:r>
            <a:endParaRPr sz="28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   </a:t>
            </a:r>
            <a:r>
              <a:rPr sz="2400" i="1" u="sng" dirty="0">
                <a:latin typeface="Times New Roman" panose="02020603050405020304" pitchFamily="18" charset="0"/>
              </a:rPr>
              <a:t>Main clause:</a:t>
            </a:r>
            <a:r>
              <a:rPr sz="2400" dirty="0">
                <a:latin typeface="Times New Roman" panose="02020603050405020304" pitchFamily="18" charset="0"/>
              </a:rPr>
              <a:t> will/ can + bare- infinitive</a:t>
            </a:r>
            <a:endParaRPr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                         imperative or request</a:t>
            </a:r>
            <a:endParaRPr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0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Ex: 	If I have enough money, I will go to Hue.</a:t>
            </a:r>
            <a:endParaRPr sz="2000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0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sz="20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If he comes today, phone me at once.</a:t>
            </a:r>
            <a:endParaRPr sz="2000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b. Use</a:t>
            </a:r>
            <a:r>
              <a:rPr sz="2400" dirty="0">
                <a:latin typeface="Times New Roman" panose="02020603050405020304" pitchFamily="18" charset="0"/>
              </a:rPr>
              <a:t>: refer to a possible condition and a possible result 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at present</a:t>
            </a:r>
            <a:r>
              <a:rPr sz="2400" dirty="0">
                <a:latin typeface="Times New Roman" panose="02020603050405020304" pitchFamily="18" charset="0"/>
              </a:rPr>
              <a:t> or 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in the future</a:t>
            </a:r>
            <a:r>
              <a:rPr sz="2400" dirty="0">
                <a:latin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c. Note</a:t>
            </a:r>
            <a:r>
              <a:rPr sz="2400" dirty="0">
                <a:latin typeface="Times New Roman" panose="02020603050405020304" pitchFamily="18" charset="0"/>
              </a:rPr>
              <a:t>: the difference between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  <a:r>
              <a:rPr sz="2400" dirty="0">
                <a:latin typeface="Times New Roman" panose="02020603050405020304" pitchFamily="18" charset="0"/>
              </a:rPr>
              <a:t> and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when</a:t>
            </a:r>
            <a:r>
              <a:rPr sz="2400" dirty="0">
                <a:latin typeface="Times New Roman" panose="02020603050405020304" pitchFamily="18" charset="0"/>
              </a:rPr>
              <a:t>: </a:t>
            </a:r>
            <a:endParaRPr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When – clause refers to </a:t>
            </a:r>
            <a:r>
              <a:rPr sz="2400" dirty="0">
                <a:solidFill>
                  <a:srgbClr val="9900FF"/>
                </a:solidFill>
                <a:latin typeface="Times New Roman" panose="02020603050405020304" pitchFamily="18" charset="0"/>
              </a:rPr>
              <a:t>all time</a:t>
            </a:r>
            <a:r>
              <a:rPr sz="2400" dirty="0">
                <a:latin typeface="Times New Roman" panose="02020603050405020304" pitchFamily="18" charset="0"/>
              </a:rPr>
              <a:t>, not just the present or future.</a:t>
            </a:r>
            <a:endParaRPr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Ex: </a:t>
            </a:r>
            <a:r>
              <a:rPr lang="en-US" sz="2400" dirty="0">
                <a:latin typeface="Times New Roman" panose="02020603050405020304" pitchFamily="18" charset="0"/>
              </a:rPr>
              <a:t>	</a:t>
            </a:r>
            <a:r>
              <a:rPr sz="2400" dirty="0">
                <a:latin typeface="Times New Roman" panose="02020603050405020304" pitchFamily="18" charset="0"/>
              </a:rPr>
              <a:t>When winter comes, it will be cold.</a:t>
            </a:r>
            <a:endParaRPr sz="2400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sz="2400" dirty="0">
                <a:latin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</a:rPr>
              <a:t>	</a:t>
            </a:r>
            <a:r>
              <a:rPr sz="2400" dirty="0">
                <a:latin typeface="Times New Roman" panose="02020603050405020304" pitchFamily="18" charset="0"/>
              </a:rPr>
              <a:t>If I have free time tomorrow, I will visit you.</a:t>
            </a:r>
            <a:endParaRPr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6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charRg st="68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15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charRg st="115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6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charRg st="160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07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charRg st="207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54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charRg st="254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95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charRg st="295" end="3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84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charRg st="384" end="4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30" end="4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39">
                                            <p:txEl>
                                              <p:charRg st="430" end="4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96" end="5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39">
                                            <p:txEl>
                                              <p:charRg st="496" end="5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536" end="5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39">
                                            <p:txEl>
                                              <p:charRg st="536" end="5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omework1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79095" y="1192848"/>
            <a:ext cx="3316288" cy="2189162"/>
          </a:xfrm>
        </p:spPr>
      </p:pic>
      <p:pic>
        <p:nvPicPr>
          <p:cNvPr id="25603" name="Picture 9" descr="certif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061085"/>
            <a:ext cx="2180590" cy="2453005"/>
          </a:xfrm>
        </p:spPr>
      </p:pic>
      <p:sp>
        <p:nvSpPr>
          <p:cNvPr id="25607" name="Line 25"/>
          <p:cNvSpPr/>
          <p:nvPr/>
        </p:nvSpPr>
        <p:spPr>
          <a:xfrm>
            <a:off x="3790950" y="2404745"/>
            <a:ext cx="2286000" cy="0"/>
          </a:xfrm>
          <a:prstGeom prst="line">
            <a:avLst/>
          </a:prstGeom>
          <a:ln w="57150" cap="flat" cmpd="thinThick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09" name="Rectangle 27"/>
          <p:cNvSpPr/>
          <p:nvPr/>
        </p:nvSpPr>
        <p:spPr>
          <a:xfrm>
            <a:off x="434975" y="523558"/>
            <a:ext cx="6458585" cy="460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3. Make sentences, using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f……..,will…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Text Box 28"/>
          <p:cNvSpPr txBox="1"/>
          <p:nvPr/>
        </p:nvSpPr>
        <p:spPr>
          <a:xfrm>
            <a:off x="686435" y="3704590"/>
            <a:ext cx="7543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I do more homework, I’ll pass the exam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er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0" y="763905"/>
            <a:ext cx="2538095" cy="287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5" descr="fro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195" y="753745"/>
            <a:ext cx="28829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Line 7"/>
          <p:cNvSpPr/>
          <p:nvPr/>
        </p:nvSpPr>
        <p:spPr>
          <a:xfrm>
            <a:off x="3465195" y="2201545"/>
            <a:ext cx="2057400" cy="0"/>
          </a:xfrm>
          <a:prstGeom prst="line">
            <a:avLst/>
          </a:prstGeom>
          <a:ln w="76200" cap="flat" cmpd="tri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041" name="Text Box 9"/>
          <p:cNvSpPr txBox="1"/>
          <p:nvPr/>
        </p:nvSpPr>
        <p:spPr>
          <a:xfrm>
            <a:off x="569595" y="3725545"/>
            <a:ext cx="868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I pass the exam, I’ll go to medical college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ront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40715" y="676275"/>
            <a:ext cx="3121025" cy="3134360"/>
          </a:xfrm>
        </p:spPr>
      </p:pic>
      <p:pic>
        <p:nvPicPr>
          <p:cNvPr id="27651" name="Picture 7" descr="toddler-future-doctor-costume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82005" y="676275"/>
            <a:ext cx="2350770" cy="3263265"/>
          </a:xfrm>
        </p:spPr>
      </p:pic>
      <p:sp>
        <p:nvSpPr>
          <p:cNvPr id="27652" name="Line 10"/>
          <p:cNvSpPr/>
          <p:nvPr/>
        </p:nvSpPr>
        <p:spPr>
          <a:xfrm>
            <a:off x="4127500" y="1950720"/>
            <a:ext cx="1295400" cy="0"/>
          </a:xfrm>
          <a:prstGeom prst="line">
            <a:avLst/>
          </a:prstGeom>
          <a:ln w="57150" cap="flat" cmpd="thickThin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9" name="Text Box 13"/>
          <p:cNvSpPr txBox="1"/>
          <p:nvPr/>
        </p:nvSpPr>
        <p:spPr>
          <a:xfrm>
            <a:off x="697865" y="393954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I go to medical college, I’ll become a doctor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9096" y="388151"/>
            <a:ext cx="36474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>
                <a:solidFill>
                  <a:srgbClr val="A17375"/>
                </a:solidFill>
                <a:latin typeface="+mj-ea"/>
                <a:ea typeface="+mj-ea"/>
              </a:rPr>
              <a:t>VOCABULARY</a:t>
            </a:r>
            <a:endParaRPr lang="en-US" altLang="zh-CN" sz="4000">
              <a:solidFill>
                <a:srgbClr val="A17375"/>
              </a:solidFill>
              <a:latin typeface="+mj-ea"/>
              <a:ea typeface="+mj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54785" y="1233805"/>
            <a:ext cx="73247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1. cow				(n)		: con bò cái</a:t>
            </a:r>
            <a:endParaRPr lang="en-US" sz="2400"/>
          </a:p>
          <a:p>
            <a:r>
              <a:rPr lang="en-US" sz="2400"/>
              <a:t>2. couch			(n)		: ghế trường kỷ</a:t>
            </a:r>
            <a:endParaRPr lang="en-US" sz="2400"/>
          </a:p>
          <a:p>
            <a:r>
              <a:rPr lang="en-US" sz="2400"/>
              <a:t>3. bone			(n)		: xương</a:t>
            </a:r>
            <a:endParaRPr lang="en-US" sz="2400"/>
          </a:p>
          <a:p>
            <a:r>
              <a:rPr lang="en-US" sz="2400"/>
              <a:t>4. slippery			(a)		: trơn</a:t>
            </a:r>
            <a:endParaRPr lang="en-US" sz="2400"/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/>
              <a:t>slip				(v,n)	: trượt, tuột/ sự trượt chân</a:t>
            </a:r>
            <a:endParaRPr lang="en-US" sz="2400"/>
          </a:p>
          <a:p>
            <a:r>
              <a:rPr lang="en-US" sz="2400"/>
              <a:t>5. announce		(v)		: thông báo, loan báo</a:t>
            </a:r>
            <a:endParaRPr lang="en-US" sz="2400"/>
          </a:p>
          <a:p>
            <a:r>
              <a:rPr lang="en-US" sz="2400"/>
              <a:t>announcement	(n)		: thông báo, cáo thị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oddler-future-doctor-costu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" y="784225"/>
            <a:ext cx="2174875" cy="283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5" descr="DSC_5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10" y="784225"/>
            <a:ext cx="35433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6" name="Text Box 8"/>
          <p:cNvSpPr txBox="1"/>
          <p:nvPr/>
        </p:nvSpPr>
        <p:spPr>
          <a:xfrm>
            <a:off x="492125" y="3756025"/>
            <a:ext cx="79832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I become a doctor, I’ll cure diseases and help sick people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Line 7"/>
          <p:cNvSpPr/>
          <p:nvPr/>
        </p:nvSpPr>
        <p:spPr>
          <a:xfrm>
            <a:off x="2924810" y="2104390"/>
            <a:ext cx="2057400" cy="0"/>
          </a:xfrm>
          <a:prstGeom prst="line">
            <a:avLst/>
          </a:prstGeom>
          <a:ln w="76200" cap="flat" cmpd="tri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535940" y="801370"/>
            <a:ext cx="8105775" cy="4530725"/>
          </a:xfrm>
        </p:spPr>
        <p:txBody>
          <a:bodyPr vert="horz" wrap="square" lIns="91440" tIns="45720" rIns="91440" bIns="45720" anchor="t" anchorCtr="0"/>
          <a:p>
            <a:pPr marL="240030" indent="-240030" eaLnBrk="1" hangingPunct="1">
              <a:buNone/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hlinkClick r:id=""/>
              </a:rPr>
              <a:t>Exercise 4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Put when or if into each gap.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40030" indent="-240030" eaLnBrk="1" hangingPunct="1">
              <a:buFont typeface="Wingdings" panose="05000000000000000000" pitchFamily="2" charset="2"/>
              <a:buAutoNum type="arabicPeriod"/>
            </a:pPr>
            <a:r>
              <a:rPr sz="2400" b="1" dirty="0">
                <a:latin typeface="Times New Roman" panose="02020603050405020304" pitchFamily="18" charset="0"/>
              </a:rPr>
              <a:t>_____ there is a good programme on TV   tonight, I’ll watch</a:t>
            </a:r>
            <a:endParaRPr sz="2400" b="1" dirty="0">
              <a:latin typeface="Times New Roman" panose="02020603050405020304" pitchFamily="18" charset="0"/>
            </a:endParaRPr>
          </a:p>
          <a:p>
            <a:pPr marL="240030" indent="-240030" eaLnBrk="1" hangingPunct="1">
              <a:buFont typeface="Wingdings" panose="05000000000000000000" pitchFamily="2" charset="2"/>
              <a:buAutoNum type="arabicPeriod"/>
            </a:pPr>
            <a:r>
              <a:rPr sz="2400" b="1" dirty="0">
                <a:latin typeface="Times New Roman" panose="02020603050405020304" pitchFamily="18" charset="0"/>
              </a:rPr>
              <a:t>______ I go home tonight, I’ll have a bath.</a:t>
            </a:r>
            <a:endParaRPr sz="2400" b="1" dirty="0">
              <a:latin typeface="Times New Roman" panose="02020603050405020304" pitchFamily="18" charset="0"/>
            </a:endParaRPr>
          </a:p>
          <a:p>
            <a:pPr marL="240030" indent="-240030" eaLnBrk="1" hangingPunct="1">
              <a:buFont typeface="Wingdings" panose="05000000000000000000" pitchFamily="2" charset="2"/>
              <a:buAutoNum type="arabicPeriod"/>
            </a:pPr>
            <a:r>
              <a:rPr sz="2400" b="1" dirty="0">
                <a:latin typeface="Times New Roman" panose="02020603050405020304" pitchFamily="18" charset="0"/>
              </a:rPr>
              <a:t>My family will go to the beach for our holiday ______we have enough money.</a:t>
            </a:r>
            <a:endParaRPr sz="2400" b="1" dirty="0">
              <a:latin typeface="Times New Roman" panose="02020603050405020304" pitchFamily="18" charset="0"/>
            </a:endParaRPr>
          </a:p>
          <a:p>
            <a:pPr marL="240030" indent="-240030" eaLnBrk="1" hangingPunct="1">
              <a:buFont typeface="Wingdings" panose="05000000000000000000" pitchFamily="2" charset="2"/>
              <a:buAutoNum type="arabicPeriod"/>
            </a:pPr>
            <a:r>
              <a:rPr sz="2400" b="1" dirty="0">
                <a:latin typeface="Times New Roman" panose="02020603050405020304" pitchFamily="18" charset="0"/>
              </a:rPr>
              <a:t>______ it’s a nice day tomorrow, we’ll go swimming</a:t>
            </a:r>
            <a:endParaRPr sz="2400" b="1" dirty="0">
              <a:latin typeface="Times New Roman" panose="02020603050405020304" pitchFamily="18" charset="0"/>
            </a:endParaRPr>
          </a:p>
          <a:p>
            <a:pPr marL="240030" indent="-240030" eaLnBrk="1" hangingPunct="1">
              <a:buFont typeface="Wingdings" panose="05000000000000000000" pitchFamily="2" charset="2"/>
              <a:buAutoNum type="arabicPeriod"/>
            </a:pPr>
            <a:r>
              <a:rPr sz="2400" b="1" dirty="0">
                <a:latin typeface="Times New Roman" panose="02020603050405020304" pitchFamily="18" charset="0"/>
              </a:rPr>
              <a:t>I’ll lend you my book _______ I finish reading it.</a:t>
            </a: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1061085" y="1205865"/>
            <a:ext cx="685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829945" y="1959293"/>
            <a:ext cx="1600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When  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7143115" y="2404745"/>
            <a:ext cx="685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1129665" y="3141028"/>
            <a:ext cx="685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3759200" y="3558223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when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603818" y="2187541"/>
            <a:ext cx="39350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>
                <a:solidFill>
                  <a:srgbClr val="96788A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THANK YOU</a:t>
            </a:r>
            <a:endParaRPr lang="en-US" altLang="zh-CN" sz="4400">
              <a:solidFill>
                <a:srgbClr val="96788A"/>
              </a:solidFill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776513" y="1364680"/>
            <a:ext cx="533383" cy="533383"/>
          </a:xfrm>
          <a:prstGeom prst="ellipse">
            <a:avLst/>
          </a:prstGeom>
          <a:solidFill>
            <a:srgbClr val="96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776514" y="2025406"/>
            <a:ext cx="533383" cy="533383"/>
          </a:xfrm>
          <a:prstGeom prst="ellipse">
            <a:avLst/>
          </a:prstGeom>
          <a:solidFill>
            <a:srgbClr val="DC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776515" y="2686132"/>
            <a:ext cx="533383" cy="533383"/>
          </a:xfrm>
          <a:prstGeom prst="ellipse">
            <a:avLst/>
          </a:prstGeom>
          <a:solidFill>
            <a:srgbClr val="616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776516" y="3346858"/>
            <a:ext cx="533383" cy="533383"/>
          </a:xfrm>
          <a:prstGeom prst="ellipse">
            <a:avLst/>
          </a:prstGeom>
          <a:solidFill>
            <a:srgbClr val="D0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776517" y="4007584"/>
            <a:ext cx="533383" cy="533383"/>
          </a:xfrm>
          <a:prstGeom prst="ellipse">
            <a:avLst/>
          </a:prstGeom>
          <a:solidFill>
            <a:srgbClr val="FAB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49048" y="388151"/>
            <a:ext cx="44075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>
                <a:solidFill>
                  <a:srgbClr val="A17375"/>
                </a:solidFill>
                <a:latin typeface="+mj-ea"/>
                <a:ea typeface="+mj-ea"/>
              </a:rPr>
              <a:t>PRONUNCIATION</a:t>
            </a:r>
            <a:endParaRPr lang="en-US" altLang="zh-CN" sz="4000">
              <a:solidFill>
                <a:srgbClr val="A17375"/>
              </a:solidFill>
              <a:latin typeface="+mj-ea"/>
              <a:ea typeface="+mj-ea"/>
            </a:endParaRPr>
          </a:p>
        </p:txBody>
      </p:sp>
      <p:pic>
        <p:nvPicPr>
          <p:cNvPr id="31753" name="Picture 9" descr="house_dec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395" y="1478280"/>
            <a:ext cx="2525395" cy="2463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772" name="Text Box 28"/>
          <p:cNvSpPr txBox="1"/>
          <p:nvPr/>
        </p:nvSpPr>
        <p:spPr>
          <a:xfrm>
            <a:off x="1870075" y="4048760"/>
            <a:ext cx="1295400" cy="466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House 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69" name="Picture 25" descr="0bst266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44745" y="1478280"/>
            <a:ext cx="2971800" cy="2514600"/>
          </a:xfrm>
          <a:ln>
            <a:solidFill>
              <a:schemeClr val="tx1">
                <a:alpha val="100000"/>
              </a:schemeClr>
            </a:solidFill>
            <a:miter/>
          </a:ln>
        </p:spPr>
      </p:pic>
      <p:sp>
        <p:nvSpPr>
          <p:cNvPr id="31777" name="Text Box 33"/>
          <p:cNvSpPr txBox="1"/>
          <p:nvPr/>
        </p:nvSpPr>
        <p:spPr>
          <a:xfrm>
            <a:off x="5995035" y="4099560"/>
            <a:ext cx="1295400" cy="4667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Coat  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63640" y="956310"/>
            <a:ext cx="758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/əʊ/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32660" y="956310"/>
            <a:ext cx="7785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/aʊ/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" grpId="1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20005" t="22639" r="26870" b="11630"/>
          <a:stretch>
            <a:fillRect/>
          </a:stretch>
        </p:blipFill>
        <p:spPr>
          <a:xfrm>
            <a:off x="1477010" y="417830"/>
            <a:ext cx="6189980" cy="4307840"/>
          </a:xfrm>
          <a:prstGeom prst="rect">
            <a:avLst/>
          </a:prstGeom>
        </p:spPr>
      </p:pic>
      <p:pic>
        <p:nvPicPr>
          <p:cNvPr id="5" name="Unit 8 Prolisrep Tieng Anh 10 cb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764.000000" end="40283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135" y="476885"/>
            <a:ext cx="412750" cy="412750"/>
          </a:xfrm>
          <a:prstGeom prst="rect">
            <a:avLst/>
          </a:prstGeom>
        </p:spPr>
      </p:pic>
      <p:pic>
        <p:nvPicPr>
          <p:cNvPr id="6" name="Unit 8 Prolisrep Tieng Anh 10 cb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2050.000000" end="453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190" y="208534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92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92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618355" y="1617980"/>
            <a:ext cx="2195195" cy="3175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6355715" y="293370"/>
            <a:ext cx="2567940" cy="1644015"/>
          </a:xfrm>
          <a:prstGeom prst="wedgeEllipseCallout">
            <a:avLst>
              <a:gd name="adj1" fmla="val -43199"/>
              <a:gd name="adj2" fmla="val 6398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solidFill>
                  <a:srgbClr val="FF0000"/>
                </a:solidFill>
              </a:rPr>
              <a:t>I am a student.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6720" y="1617980"/>
            <a:ext cx="4191635" cy="865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sym typeface="+mn-ea"/>
              </a:rPr>
              <a:t>“ </a:t>
            </a:r>
            <a:r>
              <a:rPr sz="2800" dirty="0">
                <a:solidFill>
                  <a:srgbClr val="FF0000"/>
                </a:solidFill>
                <a:sym typeface="+mn-ea"/>
              </a:rPr>
              <a:t>I</a:t>
            </a:r>
            <a:r>
              <a:rPr sz="2800" dirty="0">
                <a:sym typeface="+mn-ea"/>
              </a:rPr>
              <a:t> </a:t>
            </a:r>
            <a:r>
              <a:rPr sz="2800" dirty="0">
                <a:solidFill>
                  <a:schemeClr val="folHlink"/>
                </a:solidFill>
                <a:sym typeface="+mn-ea"/>
              </a:rPr>
              <a:t>am</a:t>
            </a:r>
            <a:r>
              <a:rPr sz="2800" dirty="0">
                <a:sym typeface="+mn-ea"/>
              </a:rPr>
              <a:t> a student,” he said.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sym typeface="Wingdings" panose="05000000000000000000" pitchFamily="2" charset="2"/>
              </a:rPr>
              <a:t> </a:t>
            </a:r>
            <a:r>
              <a:rPr sz="2800" dirty="0">
                <a:sym typeface="+mn-ea"/>
              </a:rPr>
              <a:t>He said </a:t>
            </a:r>
            <a:r>
              <a:rPr sz="2800" dirty="0">
                <a:solidFill>
                  <a:srgbClr val="FF0000"/>
                </a:solidFill>
                <a:sym typeface="+mn-ea"/>
              </a:rPr>
              <a:t>he</a:t>
            </a:r>
            <a:r>
              <a:rPr sz="2800" dirty="0">
                <a:sym typeface="+mn-ea"/>
              </a:rPr>
              <a:t> </a:t>
            </a:r>
            <a:r>
              <a:rPr sz="2800" dirty="0">
                <a:solidFill>
                  <a:schemeClr val="folHlink"/>
                </a:solidFill>
                <a:sym typeface="+mn-ea"/>
              </a:rPr>
              <a:t>was</a:t>
            </a:r>
            <a:r>
              <a:rPr sz="2800" dirty="0">
                <a:sym typeface="+mn-ea"/>
              </a:rPr>
              <a:t> a student.</a:t>
            </a:r>
            <a:endParaRPr lang="en-US" sz="2800" dirty="0">
              <a:sym typeface="+mn-ea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3349491" y="371006"/>
            <a:ext cx="23050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>
                <a:solidFill>
                  <a:srgbClr val="A17375"/>
                </a:solidFill>
                <a:latin typeface="+mj-ea"/>
                <a:ea typeface="+mj-ea"/>
              </a:rPr>
              <a:t>GRAMMAR</a:t>
            </a:r>
            <a:endParaRPr lang="en-US" altLang="zh-CN" sz="3200">
              <a:solidFill>
                <a:srgbClr val="A1737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562610" y="1922780"/>
            <a:ext cx="3524250" cy="2867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loud Callout 7"/>
          <p:cNvSpPr/>
          <p:nvPr/>
        </p:nvSpPr>
        <p:spPr>
          <a:xfrm>
            <a:off x="1821815" y="0"/>
            <a:ext cx="3636645" cy="21628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Picture 4" descr="tourist-m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328930"/>
            <a:ext cx="1621155" cy="15938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217670" y="2325370"/>
            <a:ext cx="4523105" cy="1419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ym typeface="+mn-ea"/>
              </a:rPr>
              <a:t>“ </a:t>
            </a:r>
            <a:r>
              <a:rPr sz="2400" dirty="0">
                <a:solidFill>
                  <a:srgbClr val="FF0000"/>
                </a:solidFill>
                <a:sym typeface="+mn-ea"/>
              </a:rPr>
              <a:t>They</a:t>
            </a:r>
            <a:r>
              <a:rPr sz="2400" dirty="0">
                <a:sym typeface="+mn-ea"/>
              </a:rPr>
              <a:t> </a:t>
            </a:r>
            <a:r>
              <a:rPr sz="2400" dirty="0">
                <a:solidFill>
                  <a:schemeClr val="folHlink"/>
                </a:solidFill>
                <a:sym typeface="+mn-ea"/>
              </a:rPr>
              <a:t>will </a:t>
            </a:r>
            <a:r>
              <a:rPr sz="2400" dirty="0">
                <a:sym typeface="+mn-ea"/>
              </a:rPr>
              <a:t>come </a:t>
            </a:r>
            <a:r>
              <a:rPr sz="2400" dirty="0">
                <a:solidFill>
                  <a:schemeClr val="hlink"/>
                </a:solidFill>
                <a:sym typeface="+mn-ea"/>
              </a:rPr>
              <a:t>here</a:t>
            </a:r>
            <a:r>
              <a:rPr sz="2400" dirty="0">
                <a:sym typeface="+mn-ea"/>
              </a:rPr>
              <a:t> </a:t>
            </a:r>
            <a:r>
              <a:rPr sz="2400" dirty="0">
                <a:solidFill>
                  <a:srgbClr val="008000"/>
                </a:solidFill>
                <a:sym typeface="+mn-ea"/>
              </a:rPr>
              <a:t>tomorrow</a:t>
            </a:r>
            <a:r>
              <a:rPr sz="2400" dirty="0">
                <a:sym typeface="+mn-ea"/>
              </a:rPr>
              <a:t>,” she said.</a:t>
            </a:r>
            <a:endParaRPr sz="2400" dirty="0">
              <a:sym typeface="+mn-ea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400" dirty="0">
                <a:sym typeface="Wingdings" panose="05000000000000000000" pitchFamily="2" charset="2"/>
              </a:rPr>
              <a:t> </a:t>
            </a:r>
            <a:r>
              <a:rPr sz="2400" dirty="0">
                <a:sym typeface="+mn-ea"/>
              </a:rPr>
              <a:t>She said that </a:t>
            </a:r>
            <a:r>
              <a:rPr sz="2400" dirty="0">
                <a:solidFill>
                  <a:srgbClr val="FF0000"/>
                </a:solidFill>
                <a:sym typeface="+mn-ea"/>
              </a:rPr>
              <a:t>they</a:t>
            </a:r>
            <a:r>
              <a:rPr sz="2400" dirty="0">
                <a:sym typeface="+mn-ea"/>
              </a:rPr>
              <a:t> </a:t>
            </a:r>
            <a:r>
              <a:rPr sz="2400" dirty="0">
                <a:solidFill>
                  <a:schemeClr val="folHlink"/>
                </a:solidFill>
                <a:sym typeface="+mn-ea"/>
              </a:rPr>
              <a:t>would</a:t>
            </a:r>
            <a:r>
              <a:rPr sz="2400" dirty="0">
                <a:sym typeface="+mn-ea"/>
              </a:rPr>
              <a:t> come </a:t>
            </a:r>
            <a:r>
              <a:rPr sz="2400" dirty="0">
                <a:solidFill>
                  <a:schemeClr val="hlink"/>
                </a:solidFill>
                <a:sym typeface="+mn-ea"/>
              </a:rPr>
              <a:t>there</a:t>
            </a:r>
            <a:r>
              <a:rPr sz="2400" dirty="0">
                <a:sym typeface="+mn-ea"/>
              </a:rPr>
              <a:t> </a:t>
            </a:r>
            <a:r>
              <a:rPr sz="2400" dirty="0">
                <a:solidFill>
                  <a:srgbClr val="008000"/>
                </a:solidFill>
                <a:sym typeface="+mn-ea"/>
              </a:rPr>
              <a:t>the day after</a:t>
            </a:r>
            <a:r>
              <a:rPr sz="2400" dirty="0">
                <a:sym typeface="+mn-ea"/>
              </a:rPr>
              <a:t>.</a:t>
            </a:r>
            <a:endParaRPr lang="en-US" sz="2400" dirty="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photo-944716288-612x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1654810"/>
            <a:ext cx="3104515" cy="310451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415030" y="281305"/>
            <a:ext cx="1515745" cy="1945005"/>
          </a:xfrm>
          <a:prstGeom prst="wedgeRoundRectCallout">
            <a:avLst>
              <a:gd name="adj1" fmla="val -49864"/>
              <a:gd name="adj2" fmla="val 6939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" name="Picture 5" descr="the-georgetown-717x1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55" y="-422910"/>
            <a:ext cx="1741170" cy="28365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780155" y="2357120"/>
            <a:ext cx="4985385" cy="1640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sym typeface="+mn-ea"/>
              </a:rPr>
              <a:t>“ </a:t>
            </a:r>
            <a:r>
              <a:rPr sz="2800" dirty="0">
                <a:solidFill>
                  <a:srgbClr val="FF0000"/>
                </a:solidFill>
                <a:sym typeface="+mn-ea"/>
              </a:rPr>
              <a:t>I</a:t>
            </a:r>
            <a:r>
              <a:rPr sz="2800" dirty="0">
                <a:sym typeface="+mn-ea"/>
              </a:rPr>
              <a:t> </a:t>
            </a:r>
            <a:r>
              <a:rPr sz="2800" dirty="0">
                <a:solidFill>
                  <a:srgbClr val="9900FF"/>
                </a:solidFill>
                <a:sym typeface="+mn-ea"/>
              </a:rPr>
              <a:t>d</a:t>
            </a:r>
            <a:r>
              <a:rPr sz="2800" dirty="0">
                <a:solidFill>
                  <a:schemeClr val="folHlink"/>
                </a:solidFill>
                <a:sym typeface="+mn-ea"/>
              </a:rPr>
              <a:t>on’t</a:t>
            </a:r>
            <a:r>
              <a:rPr sz="2800" dirty="0">
                <a:sym typeface="+mn-ea"/>
              </a:rPr>
              <a:t> like going out at night,” she says to me.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sym typeface="Wingdings" panose="05000000000000000000" pitchFamily="2" charset="2"/>
              </a:rPr>
              <a:t> </a:t>
            </a:r>
            <a:r>
              <a:rPr sz="2800" dirty="0">
                <a:sym typeface="+mn-ea"/>
              </a:rPr>
              <a:t>She tells me that </a:t>
            </a:r>
            <a:r>
              <a:rPr sz="2800" dirty="0">
                <a:solidFill>
                  <a:srgbClr val="FF0000"/>
                </a:solidFill>
                <a:sym typeface="+mn-ea"/>
              </a:rPr>
              <a:t>she</a:t>
            </a:r>
            <a:r>
              <a:rPr sz="2800" dirty="0">
                <a:sym typeface="+mn-ea"/>
              </a:rPr>
              <a:t> </a:t>
            </a:r>
            <a:r>
              <a:rPr sz="2800" dirty="0">
                <a:solidFill>
                  <a:schemeClr val="folHlink"/>
                </a:solidFill>
                <a:sym typeface="+mn-ea"/>
              </a:rPr>
              <a:t>doesn’t</a:t>
            </a:r>
            <a:r>
              <a:rPr sz="2800" dirty="0">
                <a:sym typeface="+mn-ea"/>
              </a:rPr>
              <a:t> like going out at night.</a:t>
            </a:r>
            <a:endParaRPr lang="en-US" sz="2800" dirty="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22325" y="562610"/>
            <a:ext cx="749871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sz="3200" b="1" i="1" dirty="0">
                <a:solidFill>
                  <a:srgbClr val="008000"/>
                </a:solidFill>
                <a:sym typeface="+mn-ea"/>
              </a:rPr>
              <a:t>* What are the rules in reported statements?</a:t>
            </a:r>
            <a:endParaRPr lang="en-US" sz="3200" b="1" i="1" dirty="0">
              <a:solidFill>
                <a:srgbClr val="008000"/>
              </a:solidFill>
              <a:sym typeface="+mn-ea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474345" y="1493520"/>
            <a:ext cx="8194040" cy="26765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>
            <a:normAutofit fontScale="90000" lnSpcReduction="20000"/>
          </a:bodyPr>
          <a:p>
            <a:pPr marL="0" indent="0" defTabSz="914400" eaLnBrk="1" hangingPunct="1">
              <a:lnSpc>
                <a:spcPct val="90000"/>
              </a:lnSpc>
              <a:buNone/>
              <a:tabLst>
                <a:tab pos="60325" algn="l"/>
              </a:tabLst>
            </a:pPr>
            <a:r>
              <a:rPr sz="2400" dirty="0"/>
              <a:t> </a:t>
            </a:r>
            <a:r>
              <a:rPr sz="2000" b="1" u="sng" dirty="0">
                <a:latin typeface="Times New Roman" panose="02020603050405020304" pitchFamily="18" charset="0"/>
              </a:rPr>
              <a:t>I. Reported speech: Statements</a:t>
            </a:r>
            <a:endParaRPr sz="2400" b="1" dirty="0">
              <a:latin typeface="Times New Roman" panose="02020603050405020304" pitchFamily="18" charset="0"/>
            </a:endParaRPr>
          </a:p>
          <a:p>
            <a:pPr marL="0" indent="0" defTabSz="914400" eaLnBrk="1" hangingPunct="1">
              <a:lnSpc>
                <a:spcPct val="90000"/>
              </a:lnSpc>
              <a:buNone/>
              <a:tabLst>
                <a:tab pos="60325" algn="l"/>
              </a:tabLst>
            </a:pPr>
            <a:r>
              <a:rPr sz="2400" dirty="0">
                <a:solidFill>
                  <a:srgbClr val="FF0000"/>
                </a:solidFill>
              </a:rPr>
              <a:t>Rules:</a:t>
            </a:r>
            <a:endParaRPr sz="2400" dirty="0">
              <a:solidFill>
                <a:srgbClr val="FF0000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tabLst>
                <a:tab pos="60325" algn="l"/>
              </a:tabLst>
            </a:pPr>
            <a:r>
              <a:rPr sz="2400" dirty="0">
                <a:solidFill>
                  <a:schemeClr val="accent1"/>
                </a:solidFill>
              </a:rPr>
              <a:t>a.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/>
              <a:t>Reporting verbs: say, tell + O</a:t>
            </a:r>
            <a:endParaRPr sz="2400" dirty="0"/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tabLst>
                <a:tab pos="60325" algn="l"/>
              </a:tabLst>
            </a:pPr>
            <a:r>
              <a:rPr sz="2400" dirty="0">
                <a:solidFill>
                  <a:schemeClr val="accent1"/>
                </a:solidFill>
              </a:rPr>
              <a:t>b.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/>
              <a:t>Verb changes:  		 </a:t>
            </a:r>
            <a:endParaRPr sz="2400" dirty="0"/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tabLst>
                <a:tab pos="60325" algn="l"/>
              </a:tabLst>
            </a:pPr>
            <a:r>
              <a:rPr sz="2400" dirty="0"/>
              <a:t>* </a:t>
            </a:r>
            <a:r>
              <a:rPr sz="2400" b="1" i="1" dirty="0"/>
              <a:t>If the reporting verb is in the</a:t>
            </a:r>
            <a:r>
              <a:rPr sz="2400" dirty="0"/>
              <a:t> </a:t>
            </a:r>
            <a:r>
              <a:rPr sz="2400" b="1" i="1" dirty="0"/>
              <a:t>present tense, there is</a:t>
            </a:r>
            <a:r>
              <a:rPr sz="2400" dirty="0"/>
              <a:t> </a:t>
            </a:r>
            <a:r>
              <a:rPr sz="2400" b="1" i="1" dirty="0">
                <a:solidFill>
                  <a:srgbClr val="FF0000"/>
                </a:solidFill>
              </a:rPr>
              <a:t>no tense change</a:t>
            </a:r>
            <a:r>
              <a:rPr sz="2400" dirty="0"/>
              <a:t>. 		</a:t>
            </a:r>
            <a:endParaRPr sz="2400" b="1" dirty="0">
              <a:solidFill>
                <a:srgbClr val="9900FF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Tx/>
              <a:buNone/>
              <a:tabLst>
                <a:tab pos="60325" algn="l"/>
              </a:tabLst>
            </a:pPr>
            <a:r>
              <a:rPr sz="2400" dirty="0"/>
              <a:t>* </a:t>
            </a:r>
            <a:r>
              <a:rPr sz="2400" b="1" i="1" dirty="0"/>
              <a:t>If the reporting verb is in past</a:t>
            </a:r>
            <a:r>
              <a:rPr lang="en-US" sz="2400" b="1" i="1" dirty="0"/>
              <a:t> </a:t>
            </a:r>
            <a:r>
              <a:rPr sz="2400" b="1" i="1" dirty="0"/>
              <a:t>tense, the verb in the reported</a:t>
            </a:r>
            <a:r>
              <a:rPr sz="2400" dirty="0"/>
              <a:t> </a:t>
            </a:r>
            <a:r>
              <a:rPr sz="2400" b="1" i="1" dirty="0"/>
              <a:t>clause moves </a:t>
            </a:r>
            <a:r>
              <a:rPr sz="2400" b="1" i="1" dirty="0">
                <a:solidFill>
                  <a:srgbClr val="FF0000"/>
                </a:solidFill>
              </a:rPr>
              <a:t>“one tense back”</a:t>
            </a:r>
            <a:r>
              <a:rPr sz="2400" b="1" i="1" dirty="0"/>
              <a:t>.</a:t>
            </a:r>
            <a:endParaRPr sz="2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391160" y="925830"/>
          <a:ext cx="8378190" cy="3017520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3848100"/>
                <a:gridCol w="4530090"/>
              </a:tblGrid>
              <a:tr h="2520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Direct Speech</a:t>
                      </a:r>
                      <a:endParaRPr lang="en-US" sz="1800"/>
                    </a:p>
                  </a:txBody>
                  <a:tcPr marL="68580" marR="6858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/>
                        <a:t>Reported Speech</a:t>
                      </a:r>
                      <a:endParaRPr lang="en-US" sz="1800"/>
                    </a:p>
                  </a:txBody>
                  <a:tcPr marL="68580" marR="6858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828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/>
                        <a:t>1. Present Simple: </a:t>
                      </a:r>
                      <a:r>
                        <a:rPr lang="en-US" sz="1800"/>
                        <a:t>V1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2. Present Progressive:</a:t>
                      </a:r>
                      <a:r>
                        <a:rPr lang="en-US" sz="1800"/>
                        <a:t> am/is/are + Ving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3. Present Perfect: has/have + V3/ed</a:t>
                      </a:r>
                      <a:endParaRPr lang="en-US" sz="1800" b="1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4. Past Simple:</a:t>
                      </a:r>
                      <a:r>
                        <a:rPr lang="en-US" sz="1800"/>
                        <a:t> V2/ed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5. Past Progressive:</a:t>
                      </a:r>
                      <a:r>
                        <a:rPr lang="en-US" sz="1800"/>
                        <a:t> was/were + V-ing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6. Past Perfect:</a:t>
                      </a:r>
                      <a:r>
                        <a:rPr lang="en-US" sz="1800"/>
                        <a:t> had + V3/ed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7. Future Simple:</a:t>
                      </a:r>
                      <a:r>
                        <a:rPr lang="en-US" sz="1800"/>
                        <a:t> will + Vo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8. can</a:t>
                      </a:r>
                      <a:endParaRPr lang="en-US" sz="1800" b="1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9. may</a:t>
                      </a:r>
                      <a:endParaRPr lang="en-US" sz="1800" b="1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10. must</a:t>
                      </a:r>
                      <a:endParaRPr lang="en-US" sz="1800" b="1"/>
                    </a:p>
                  </a:txBody>
                  <a:tcPr marL="68580" marR="6858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/>
                        <a:t>1. Past Simple: </a:t>
                      </a:r>
                      <a:r>
                        <a:rPr lang="en-US" sz="1800"/>
                        <a:t>V2/ed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2. Past Progressive:</a:t>
                      </a:r>
                      <a:r>
                        <a:rPr lang="en-US" sz="1800"/>
                        <a:t> was/were + Ving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3. Past Perfect:</a:t>
                      </a:r>
                      <a:r>
                        <a:rPr lang="en-US" sz="1800"/>
                        <a:t> had + V3/ed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4. Past Perfect:</a:t>
                      </a:r>
                      <a:r>
                        <a:rPr lang="en-US" sz="1800"/>
                        <a:t> had + V3/ed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5. Past Perfect progressive:</a:t>
                      </a:r>
                      <a:r>
                        <a:rPr lang="en-US" sz="1800"/>
                        <a:t> had + been + V-ing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6. Past Perfect:</a:t>
                      </a:r>
                      <a:r>
                        <a:rPr lang="en-US" sz="1800"/>
                        <a:t> had + V3/ed</a:t>
                      </a:r>
                      <a:endParaRPr lang="en-US" sz="1800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7. would + Vo</a:t>
                      </a:r>
                      <a:endParaRPr lang="en-US" sz="1800" b="1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8. could</a:t>
                      </a:r>
                      <a:endParaRPr lang="en-US" sz="1800" b="1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9. might</a:t>
                      </a:r>
                      <a:endParaRPr lang="en-US" sz="1800" b="1"/>
                    </a:p>
                    <a:p>
                      <a:pPr indent="0">
                        <a:buNone/>
                      </a:pPr>
                      <a:r>
                        <a:rPr lang="en-US" sz="1800" b="1"/>
                        <a:t>10. had to</a:t>
                      </a:r>
                      <a:endParaRPr lang="en-US" sz="1800" b="1"/>
                    </a:p>
                  </a:txBody>
                  <a:tcPr marL="68580" marR="68580" marT="0" marB="0" vert="horz" anchor="t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1清新课件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6788A"/>
      </a:accent1>
      <a:accent2>
        <a:srgbClr val="DCB3B3"/>
      </a:accent2>
      <a:accent3>
        <a:srgbClr val="616A6D"/>
      </a:accent3>
      <a:accent4>
        <a:srgbClr val="D0BAB5"/>
      </a:accent4>
      <a:accent5>
        <a:srgbClr val="FABEBB"/>
      </a:accent5>
      <a:accent6>
        <a:srgbClr val="70AD47"/>
      </a:accent6>
      <a:hlink>
        <a:srgbClr val="000000"/>
      </a:hlink>
      <a:folHlink>
        <a:srgbClr val="954F72"/>
      </a:folHlink>
    </a:clrScheme>
    <a:fontScheme name="方正清刻本悦宋简体">
      <a:majorFont>
        <a:latin typeface="Arial"/>
        <a:ea typeface="Arial"/>
        <a:cs typeface=""/>
      </a:majorFont>
      <a:minorFont>
        <a:latin typeface="Calibri Light"/>
        <a:ea typeface="Aria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5046</Words>
  <Application>WPS Presentation</Application>
  <PresentationFormat>全屏显示(16:9)</PresentationFormat>
  <Paragraphs>245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Arial Black</vt:lpstr>
      <vt:lpstr>Calibri</vt:lpstr>
      <vt:lpstr>Calibri Light</vt:lpstr>
      <vt:lpstr>Calibri Light</vt:lpstr>
      <vt:lpstr>方正宋刻本秀楷简体</vt:lpstr>
      <vt:lpstr>Microsoft YaHei</vt:lpstr>
      <vt:lpstr>Arial Unicode MS</vt:lpstr>
      <vt:lpstr>Times New Roman</vt:lpstr>
      <vt:lpstr>.VnUniverseH</vt:lpstr>
      <vt:lpstr>Segoe Print</vt:lpstr>
      <vt:lpstr>.VnVogue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 哒哒</dc:creator>
  <cp:lastModifiedBy>ADMIN</cp:lastModifiedBy>
  <cp:revision>343</cp:revision>
  <dcterms:created xsi:type="dcterms:W3CDTF">2018-06-01T01:11:00Z</dcterms:created>
  <dcterms:modified xsi:type="dcterms:W3CDTF">2021-12-14T11:56:50Z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12F03B54360B4FF6AD35D5AE7379104A</vt:lpwstr>
  </property>
</Properties>
</file>